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5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28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8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1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31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8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2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D62C-5E45-47A4-860D-F7B8805FA1C0}" type="datetimeFigureOut">
              <a:rPr lang="en-US" smtClean="0"/>
              <a:t>5/27/15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C75D8-9C80-47BC-BA51-19836D5C4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1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7709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Entropy Simplified!</a:t>
            </a:r>
            <a:br>
              <a:rPr lang="en-US" dirty="0" smtClean="0"/>
            </a:br>
            <a:r>
              <a:rPr lang="en-US" sz="3200" dirty="0" smtClean="0"/>
              <a:t>(The title is supposed to be a joke.  You will “get it” soon!)</a:t>
            </a:r>
            <a:endParaRPr lang="en-US" dirty="0"/>
          </a:p>
        </p:txBody>
      </p:sp>
      <p:pic>
        <p:nvPicPr>
          <p:cNvPr id="1026" name="Picture 2" descr="https://riotsandthekenyancrisis.files.wordpress.com/2014/05/arab-springs-lib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26261"/>
            <a:ext cx="77724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399" y="6273225"/>
            <a:ext cx="629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Part 6 of our May MCAS cram series!</a:t>
            </a:r>
          </a:p>
        </p:txBody>
      </p:sp>
    </p:spTree>
    <p:extLst>
      <p:ext uri="{BB962C8B-B14F-4D97-AF65-F5344CB8AC3E}">
        <p14:creationId xmlns:p14="http://schemas.microsoft.com/office/powerpoint/2010/main" val="119040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Entropy is…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Disorder in a system.  Let’s compare the two pictures to the right.</a:t>
            </a:r>
          </a:p>
          <a:p>
            <a:pPr lvl="1"/>
            <a:r>
              <a:rPr lang="en-US" dirty="0" smtClean="0"/>
              <a:t>The first picture is a molecular model of a solid.  Notice how it has molecules neatly arranged.</a:t>
            </a:r>
          </a:p>
          <a:p>
            <a:pPr lvl="1"/>
            <a:r>
              <a:rPr lang="en-US" dirty="0" smtClean="0"/>
              <a:t>The second picture is a molecular model of a gas.  Notice how its molecules are randomly arranged.</a:t>
            </a:r>
          </a:p>
          <a:p>
            <a:r>
              <a:rPr lang="en-US" dirty="0" smtClean="0"/>
              <a:t>Which do you predict has </a:t>
            </a:r>
            <a:r>
              <a:rPr lang="en-US" u="sng" dirty="0" smtClean="0"/>
              <a:t>more</a:t>
            </a:r>
            <a:r>
              <a:rPr lang="en-US" dirty="0" smtClean="0"/>
              <a:t> disorder (entropy)?</a:t>
            </a:r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855" y="1371600"/>
            <a:ext cx="2895600" cy="244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86200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01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correct answer is…</a:t>
            </a:r>
            <a:endParaRPr lang="en-US" dirty="0"/>
          </a:p>
        </p:txBody>
      </p:sp>
      <p:pic>
        <p:nvPicPr>
          <p:cNvPr id="3074" name="Picture 2" descr="http://2012books.lardbucket.org/books/introduction-to-chemistry-general-organic-and-biological/section_11/fbdf37a85ccf2788ba9d689d1ee777f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19982"/>
            <a:ext cx="56388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1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way of looking at entropy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Entropy is also what happens when energy is released in a reaction, or out of the system.</a:t>
            </a:r>
          </a:p>
          <a:p>
            <a:r>
              <a:rPr lang="en-US" dirty="0" smtClean="0"/>
              <a:t>In a way, it is “disorder.”  The system cannot, or does not, hold onto the released energy.</a:t>
            </a:r>
          </a:p>
          <a:p>
            <a:r>
              <a:rPr lang="en-US" dirty="0" smtClean="0"/>
              <a:t>In the example on the right, the blowtorch is undergoing entropy.  Check out all the sparks and flames flying about!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95400"/>
            <a:ext cx="460586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73" y="4038600"/>
            <a:ext cx="4114800" cy="27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523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Entropy can be…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Bad.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82" y="1371600"/>
            <a:ext cx="4627418" cy="5486400"/>
          </a:xfrm>
        </p:spPr>
        <p:txBody>
          <a:bodyPr/>
          <a:lstStyle/>
          <a:p>
            <a:r>
              <a:rPr lang="en-US" dirty="0" smtClean="0"/>
              <a:t>Energy is released and lost.</a:t>
            </a:r>
          </a:p>
          <a:p>
            <a:r>
              <a:rPr lang="en-US" dirty="0" smtClean="0"/>
              <a:t>Not all energy is successfully applied towards reactants for products.  Remember product yield?</a:t>
            </a:r>
          </a:p>
          <a:p>
            <a:r>
              <a:rPr lang="en-US" dirty="0" smtClean="0"/>
              <a:t>Engineers hate entropy.  They want their products to be as effective as possible, such as F1 car engines.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6858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Good.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1295400"/>
            <a:ext cx="4343400" cy="5257800"/>
          </a:xfrm>
        </p:spPr>
        <p:txBody>
          <a:bodyPr/>
          <a:lstStyle/>
          <a:p>
            <a:r>
              <a:rPr lang="en-US" dirty="0" smtClean="0"/>
              <a:t>Entropy of solids lead to liquids.</a:t>
            </a:r>
          </a:p>
          <a:p>
            <a:r>
              <a:rPr lang="en-US" dirty="0" smtClean="0"/>
              <a:t>Entropy of liquids lead to, you guessed it, gas.</a:t>
            </a:r>
          </a:p>
          <a:p>
            <a:r>
              <a:rPr lang="en-US" dirty="0" smtClean="0"/>
              <a:t>Campers love entropy.  It brings warm air from campfires and crispy s’mores.  </a:t>
            </a:r>
            <a:r>
              <a:rPr lang="en-US" dirty="0" err="1" smtClean="0"/>
              <a:t>Mmm</a:t>
            </a:r>
            <a:r>
              <a:rPr lang="en-US" dirty="0" smtClean="0"/>
              <a:t>… s’mores.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82" y="4939814"/>
            <a:ext cx="2951018" cy="185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75294"/>
            <a:ext cx="3308250" cy="228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13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Entropy’s application in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038600" cy="5943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formulas for entropy, and laws concerning it, but MCAS only wants you to:</a:t>
            </a:r>
          </a:p>
          <a:p>
            <a:pPr lvl="1"/>
            <a:r>
              <a:rPr lang="en-US" dirty="0" smtClean="0"/>
              <a:t>Know what it is, in general</a:t>
            </a:r>
          </a:p>
          <a:p>
            <a:pPr lvl="1"/>
            <a:r>
              <a:rPr lang="en-US" dirty="0" smtClean="0"/>
              <a:t>Explain it</a:t>
            </a:r>
          </a:p>
          <a:p>
            <a:pPr lvl="1"/>
            <a:r>
              <a:rPr lang="en-US" dirty="0" smtClean="0"/>
              <a:t>Identify which has more or less</a:t>
            </a:r>
          </a:p>
          <a:p>
            <a:r>
              <a:rPr lang="en-US" dirty="0" smtClean="0"/>
              <a:t>Without entropy, some chemical reactions would not be possible.  </a:t>
            </a:r>
            <a:r>
              <a:rPr lang="en-US" dirty="0"/>
              <a:t>W</a:t>
            </a:r>
            <a:r>
              <a:rPr lang="en-US" dirty="0" smtClean="0"/>
              <a:t>e would not have been made out of stardust!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914400"/>
            <a:ext cx="4953000" cy="253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://s3-ec.buzzfed.com/static/imagebuzz/web04/2011/7/3/11/your-body-is-made-of-stardust-20283-1309705464-1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29549"/>
            <a:ext cx="3442350" cy="359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39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300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Entropy Simplified! (The title is supposed to be a joke.  You will “get it” soon!)</vt:lpstr>
      <vt:lpstr>Entropy is…</vt:lpstr>
      <vt:lpstr>The correct answer is…</vt:lpstr>
      <vt:lpstr>Another way of looking at entropy</vt:lpstr>
      <vt:lpstr>Entropy can be…</vt:lpstr>
      <vt:lpstr>Entropy’s application in Chemistry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Entropy Simplified! (The title is supposed to be a joke.  You will “get it” soon!</dc:title>
  <dc:creator>Richard Knopf</dc:creator>
  <cp:lastModifiedBy>tlc admin</cp:lastModifiedBy>
  <cp:revision>7</cp:revision>
  <dcterms:created xsi:type="dcterms:W3CDTF">2015-05-27T01:06:22Z</dcterms:created>
  <dcterms:modified xsi:type="dcterms:W3CDTF">2015-05-27T11:07:01Z</dcterms:modified>
</cp:coreProperties>
</file>